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98" r:id="rId3"/>
    <p:sldId id="259" r:id="rId4"/>
    <p:sldId id="289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290" r:id="rId16"/>
    <p:sldId id="309" r:id="rId17"/>
    <p:sldId id="293" r:id="rId18"/>
    <p:sldId id="294" r:id="rId19"/>
    <p:sldId id="310" r:id="rId20"/>
    <p:sldId id="295" r:id="rId21"/>
    <p:sldId id="311" r:id="rId22"/>
    <p:sldId id="312" r:id="rId23"/>
    <p:sldId id="296" r:id="rId24"/>
    <p:sldId id="297" r:id="rId25"/>
    <p:sldId id="313" r:id="rId26"/>
    <p:sldId id="315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9078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06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478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8282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8377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385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574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454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3905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832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FAAA5-CC18-46CD-85DE-DBA880E3FFC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CF31A-C372-4133-8861-D41B03F3D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924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00100" y="642918"/>
            <a:ext cx="7200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«Читай не затем, чтобы противоречить и опровергать, не затем, чтобы принимать на веру, и не затем, чтобы найти предмет для беседы; но чтобы мыслить и рассуждать»</a:t>
            </a:r>
          </a:p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Ф.Бэкон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11912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4348" y="1142984"/>
            <a:ext cx="3429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</a:t>
            </a:r>
          </a:p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что…</a:t>
            </a:r>
            <a:endParaRPr lang="ru-RU" sz="5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14488"/>
            <a:ext cx="3503969" cy="42100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5852" y="1714488"/>
            <a:ext cx="6643734" cy="25717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Первое стихотворение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 другу стихотворцу», лицейский период 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2132" y="4286256"/>
            <a:ext cx="22145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Учителя Пушкина: Жуковский, Батюшков, Державин?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1500198" cy="135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Батюшков сказал: «Ученик превзошел своего учителя»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2286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Пушкин никогда не служил в коллегии иностранных дел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9190" y="4429132"/>
            <a:ext cx="2000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Пушкин никогда не был в ссылке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4" y="4429132"/>
            <a:ext cx="2143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жизни Пушкина была одна ссылка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9190" y="4429132"/>
            <a:ext cx="2000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период южной ссылки Пушкин –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поэт-романтик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1500198" cy="135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Ссылка в Михайловское за дурное поведение и атеизм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1500198" cy="135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Николай 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изменил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судьбу поэта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1500198" cy="135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Самый плодотворный период творчества – Болдинская осень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1500198" cy="135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 исторической теме обращается в 30-х гг.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1500198" cy="135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785794"/>
            <a:ext cx="5151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Верно ли, что…</a:t>
            </a:r>
            <a:endParaRPr lang="ru-RU" sz="54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0100" y="2000240"/>
            <a:ext cx="6929486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Философская лирика – </a:t>
            </a:r>
            <a:r>
              <a:rPr lang="ru-RU" sz="4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лирика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последних дней поэта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256" y="4429132"/>
            <a:ext cx="1500198" cy="135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42910" y="1500174"/>
          <a:ext cx="7929618" cy="4937760"/>
        </p:xfrm>
        <a:graphic>
          <a:graphicData uri="http://schemas.openxmlformats.org/drawingml/2006/table">
            <a:tbl>
              <a:tblPr/>
              <a:tblGrid>
                <a:gridCol w="3964394"/>
                <a:gridCol w="3965224"/>
              </a:tblGrid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Детство поэта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1799-1811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Жизнь в Петербурге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1811-1817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Лицейские годы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1817-1820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Михайловское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1820-1824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Возвращение из ссылки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1824-1826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Южная ссылка</a:t>
                      </a:r>
                      <a:endParaRPr lang="ru-RU" sz="24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1826-1830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Петербург</a:t>
                      </a:r>
                      <a:endParaRPr lang="ru-RU" sz="24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1830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Болдинская осень</a:t>
                      </a:r>
                      <a:endParaRPr lang="ru-RU" sz="24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1831-1833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Последние годы, дуэль</a:t>
                      </a:r>
                      <a:endParaRPr lang="ru-RU" sz="24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1834-1837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42910" y="642918"/>
            <a:ext cx="82868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Найди ошибки, восстанови таблицу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трелка влево 7"/>
          <p:cNvSpPr/>
          <p:nvPr/>
        </p:nvSpPr>
        <p:spPr>
          <a:xfrm rot="20589437">
            <a:off x="4203087" y="2366969"/>
            <a:ext cx="2071702" cy="22579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лево 8"/>
          <p:cNvSpPr/>
          <p:nvPr/>
        </p:nvSpPr>
        <p:spPr>
          <a:xfrm rot="925949">
            <a:off x="4278943" y="2414687"/>
            <a:ext cx="2071702" cy="225798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 rot="19823580" flipV="1">
            <a:off x="4098883" y="3570632"/>
            <a:ext cx="2071702" cy="251138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 rot="773026" flipV="1">
            <a:off x="4216731" y="3371055"/>
            <a:ext cx="2071702" cy="251138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 rot="773026" flipV="1">
            <a:off x="4431044" y="3871120"/>
            <a:ext cx="2071702" cy="25113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20674987" flipV="1">
            <a:off x="3935795" y="4807786"/>
            <a:ext cx="2071702" cy="25113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 rot="688663" flipV="1">
            <a:off x="4065663" y="4785567"/>
            <a:ext cx="2071702" cy="251138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42910" y="1500174"/>
          <a:ext cx="7929618" cy="4937760"/>
        </p:xfrm>
        <a:graphic>
          <a:graphicData uri="http://schemas.openxmlformats.org/drawingml/2006/table">
            <a:tbl>
              <a:tblPr/>
              <a:tblGrid>
                <a:gridCol w="3964394"/>
                <a:gridCol w="3965224"/>
              </a:tblGrid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Детство поэта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1799-1811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Лицейские годы</a:t>
                      </a:r>
                      <a:endParaRPr lang="ru-RU" sz="2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1811-1817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Жизнь в Петербурге</a:t>
                      </a:r>
                      <a:endParaRPr lang="ru-RU" sz="2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1817-1820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Южная ссылка</a:t>
                      </a:r>
                      <a:endParaRPr lang="ru-RU" sz="2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1820-1824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Михайловское</a:t>
                      </a:r>
                      <a:endParaRPr lang="ru-RU" sz="2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1824-1826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Возвращение из ссылки</a:t>
                      </a:r>
                      <a:endParaRPr lang="ru-RU" sz="2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1826-1830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Болдинская осень</a:t>
                      </a:r>
                      <a:endParaRPr lang="ru-RU" sz="2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1830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Петербург</a:t>
                      </a:r>
                      <a:endParaRPr lang="ru-RU" sz="2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1831-1833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7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Последние годы, дуэль</a:t>
                      </a:r>
                      <a:endParaRPr lang="ru-RU" sz="24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1834-1837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42910" y="642918"/>
            <a:ext cx="82868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Проверьте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92867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Разнообразны перевоплощения </a:t>
            </a:r>
            <a:r>
              <a:rPr lang="ru-RU" sz="4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всепоэта</a:t>
            </a: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Пушкина…</a:t>
            </a:r>
          </a:p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От  шалости до молитвы, </a:t>
            </a:r>
          </a:p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шутки до гимна – </a:t>
            </a:r>
          </a:p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этом протекает жизнь, </a:t>
            </a:r>
          </a:p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это звучит в поэзии Пушкина.</a:t>
            </a:r>
            <a:endParaRPr lang="ru-RU" sz="4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4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Ю. </a:t>
            </a:r>
            <a:r>
              <a:rPr lang="ru-RU" sz="4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Эйхенвальд</a:t>
            </a:r>
            <a:endParaRPr lang="ru-RU" sz="4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107154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0430" y="242886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000364" y="1285860"/>
            <a:ext cx="4000528" cy="1904286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Темы лирики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Пушкина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14348" y="714356"/>
            <a:ext cx="2428892" cy="64918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любовная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2643182"/>
            <a:ext cx="2428892" cy="64918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48" y="4357694"/>
            <a:ext cx="2857520" cy="64918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философская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6182" y="5143512"/>
            <a:ext cx="3500462" cy="64918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свободолюбивая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4976" y="3643314"/>
            <a:ext cx="3143304" cy="64918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поэта и поэзии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лево 13"/>
          <p:cNvSpPr/>
          <p:nvPr/>
        </p:nvSpPr>
        <p:spPr>
          <a:xfrm rot="2005294">
            <a:off x="3000364" y="1357298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20357377">
            <a:off x="2525440" y="2375553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 rot="18379793">
            <a:off x="3172105" y="3685250"/>
            <a:ext cx="1115713" cy="2088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13898912">
            <a:off x="6503525" y="3127774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15969579">
            <a:off x="4309428" y="4120200"/>
            <a:ext cx="1286951" cy="1903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928670"/>
            <a:ext cx="8229600" cy="45259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…в мой жестокий век восславил я </a:t>
            </a:r>
          </a:p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Свободу</a:t>
            </a:r>
            <a:endParaRPr lang="ru-RU" sz="4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милость к падшим призывал.</a:t>
            </a:r>
            <a:endParaRPr lang="ru-RU" sz="4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4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 С. Пушкин</a:t>
            </a:r>
            <a:endParaRPr lang="ru-RU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85918" y="1571612"/>
            <a:ext cx="6039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________________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лирика А.С. Пушкина 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85918" y="1571612"/>
            <a:ext cx="701544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Свободолюбивая</a:t>
            </a:r>
          </a:p>
          <a:p>
            <a:pPr algn="ctr"/>
            <a:r>
              <a:rPr lang="ru-RU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лирика А.С. Пушкина </a:t>
            </a:r>
            <a:endParaRPr lang="ru-RU" sz="5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107154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0430" y="242886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28926" y="1785926"/>
            <a:ext cx="4000528" cy="1211818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СВОБОДА</a:t>
            </a:r>
          </a:p>
          <a:p>
            <a:endParaRPr lang="ru-RU" dirty="0"/>
          </a:p>
        </p:txBody>
      </p:sp>
      <p:sp>
        <p:nvSpPr>
          <p:cNvPr id="14" name="Стрелка влево 13"/>
          <p:cNvSpPr/>
          <p:nvPr/>
        </p:nvSpPr>
        <p:spPr>
          <a:xfrm rot="2005294">
            <a:off x="2666758" y="1743374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20357377">
            <a:off x="2452906" y="2783487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 rot="18379793">
            <a:off x="3172105" y="3685250"/>
            <a:ext cx="1115713" cy="2088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13898912">
            <a:off x="6503525" y="3127774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15510123">
            <a:off x="4709501" y="3982253"/>
            <a:ext cx="1286951" cy="1903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924713" y="1214422"/>
            <a:ext cx="588872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4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вободолюбивая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вольнолюбивая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гражданская (лирика)</a:t>
            </a:r>
            <a:endParaRPr kumimoji="0" lang="ru-RU" sz="4400" b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57158" y="714356"/>
            <a:ext cx="842968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 П. Бестужев-Рюмин: 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«Везде слыхал стихи Пушкина, с вoстoргoм читанные…»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 И. Штейнгель: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«Ктo из мoлoдых людей, нескoлькo oбразoванных,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читал и не увлекался прoизведениями Пушкина,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дышащими свoбoдoй!»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П. А. Бестужев: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«Мысли свoбoдные зарoдились вo мне…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oт чтения различных рукoписей,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какoвы «Oда на свoбoду», «Деревня»… разные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«Пoслания»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пр., за кoтoрые пoстрадал знаменитый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 А. Пушкин».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107154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0430" y="242886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28926" y="1785926"/>
            <a:ext cx="4000528" cy="2596753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СВОБОДА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творчестве Пушкина</a:t>
            </a:r>
          </a:p>
          <a:p>
            <a:endParaRPr lang="ru-RU" dirty="0"/>
          </a:p>
        </p:txBody>
      </p:sp>
      <p:sp>
        <p:nvSpPr>
          <p:cNvPr id="14" name="Стрелка влево 13"/>
          <p:cNvSpPr/>
          <p:nvPr/>
        </p:nvSpPr>
        <p:spPr>
          <a:xfrm rot="2005294">
            <a:off x="3023946" y="1743375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257391">
            <a:off x="2310030" y="2783487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 rot="18997098">
            <a:off x="2214183" y="4193052"/>
            <a:ext cx="1115713" cy="2088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12564305">
            <a:off x="7075029" y="3556402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15694523">
            <a:off x="4792973" y="5126387"/>
            <a:ext cx="1286951" cy="1903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 rot="14011202">
            <a:off x="6388392" y="4512876"/>
            <a:ext cx="738055" cy="2375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 rot="9956844">
            <a:off x="7091936" y="2191947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17289311">
            <a:off x="3811905" y="4701885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7657283">
            <a:off x="6081444" y="1409283"/>
            <a:ext cx="42862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85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00100" y="642918"/>
            <a:ext cx="72008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«Читай не затем, чтобы противоречить и опровергать, не затем, чтобы принимать на веру, и не затем, чтобы найти предмет для беседы; но чтобы мыслить и рассуждать»</a:t>
            </a:r>
          </a:p>
          <a:p>
            <a:pPr algn="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Ф.Бэкон</a:t>
            </a:r>
          </a:p>
          <a:p>
            <a:pPr algn="r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Оцените свою деятельность на уроке</a:t>
            </a:r>
          </a:p>
          <a:p>
            <a:pPr algn="r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928794" y="5214950"/>
          <a:ext cx="6096000" cy="74168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912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76672"/>
            <a:ext cx="799288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1) выучить наизусть одно из стихотворений стр. 214-221, выполнить его письменный анализ.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2) прочитать статью в учебнике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стр. 22-27, стр. 93 вопрос 4   (устно).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Индивидуально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– подготовить сообщение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Адресаты любовной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лирика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поэта».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196446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560</Words>
  <Application>Microsoft Office PowerPoint</Application>
  <PresentationFormat>Экран (4:3)</PresentationFormat>
  <Paragraphs>165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Верно ли, что…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Татьяна Викторовна</cp:lastModifiedBy>
  <cp:revision>72</cp:revision>
  <dcterms:created xsi:type="dcterms:W3CDTF">2017-01-23T09:09:25Z</dcterms:created>
  <dcterms:modified xsi:type="dcterms:W3CDTF">2017-02-06T04:36:40Z</dcterms:modified>
</cp:coreProperties>
</file>